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0" r:id="rId18"/>
    <p:sldId id="26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0438" autoAdjust="0"/>
  </p:normalViewPr>
  <p:slideViewPr>
    <p:cSldViewPr snapToGrid="0">
      <p:cViewPr varScale="1">
        <p:scale>
          <a:sx n="82" d="100"/>
          <a:sy n="8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53113-259F-46B3-882E-40A4EFE952C1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7B507-FE39-419D-9BFB-4F06876C01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17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E3D48-8284-391C-10BF-30E2A1501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AD7911-BDE9-8021-E76B-39C49F584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78BCA-1276-730C-625A-BEF8481A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A63256-DF69-E3DE-8199-3BA30230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FD36A-9768-9946-9352-1D7539C8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6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038A4-0665-3E39-6956-45BA824D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7A3DAA-3AFB-0958-159B-D025A9C4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30587B-4B6E-6570-25A0-9A835846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235F3D-513E-19BB-4BD6-C0D34250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A6252-1DDA-1421-A90F-CAC00B37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524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3AFE54-779F-23D4-FF29-EED2DE606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98A163-C23E-02A8-C300-208D50C3B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97314-C64E-7476-81EA-83F9A721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632D9-A837-1AA8-69E6-3730F9D7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BB10D-3F8D-DC35-A951-BFEE7F92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6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BA226-2900-462A-D536-FC1CE63A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1EBF8F-B88F-766F-78F7-4FDF252D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2F6DB9-9A61-7E57-3022-62505D15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0C68D-CE87-9FB0-D8EA-10479F85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45CF3-D9D3-C441-CFA8-17B3A683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199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2598B-DE4A-B0F0-E4BF-3CA9B168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18EE2-6F92-A38C-3EE3-C25899F42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F8A48F-925B-2627-60F1-50D9D5D4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FF05C-260C-0664-A227-C6D2D3B8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6E7A4-AB60-E490-514D-0968BD20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698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FF8A4-7A45-D946-BA71-D5857078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2C460-D1C6-570E-5F96-5A7179576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8AA19C-5F95-9EA2-2CAB-B03D6B16A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706041-FBF3-E706-9282-E4C7438E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9B090D-9B92-4E9A-8E50-D528A741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1D770-F2B8-A779-C2F8-021AF218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73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BE281-AB82-A628-1B3B-001B4C9B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982CA1-B37E-6FCE-725C-F692646C2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F73396-CFB2-7378-4833-AB9789413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B45A82-1611-30C6-E616-423CDF8C1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5AD7D7-117C-08CD-2161-E49CCE439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6929E6-74B1-CA88-0CEB-1B34FB07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F94B38-BADE-6B5B-A84C-C75BA7C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FE84CB-5AC8-6658-12B0-8BE2C9E4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95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B4D4B-16D2-0E44-253A-4BC1B858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0B9872-26B6-988A-257F-5BE3765C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F5E2AD-D133-CE78-F077-BB5BC02C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7AAD07-8A26-D9A2-2E2B-9825F09D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88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6DFCAB-7C66-2930-7FF2-2A86EB39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E79310-D575-3169-0599-C5B62A9F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4FCD47-CF82-92A0-9EA0-406ED1F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449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5E690-AB95-6F89-743A-6D29704C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571DC-D7CD-32AA-A98D-951643B0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C448A7-E031-8DCC-6974-3A1091AF5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064DF9-2951-514D-8D8C-6E675F2F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B629FB-125E-5562-4180-D0158191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AD1490-B3CA-5C45-885A-8AF0A01D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5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CC994-1C59-4B67-D98E-6E849E86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28B17F-0263-7C88-FDE7-9AE43D45D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4424D8-E4D3-DF7B-CBC2-585C98CF2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8C0DD0-0E75-6B57-EE73-E0610ADD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C3C98-B4DF-6F03-E28A-5684A50E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B25E22-59D3-0F95-EBDE-1C31D1A4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15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697DCE-0047-B92B-17EB-3A0F78AC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F01317-CB27-1CD4-CEA5-83FA9AC2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6619DE-333F-12D2-0CEF-94553AC84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7C46E-D52E-4ABD-9DD5-0D31F35CBAF8}" type="datetimeFigureOut">
              <a:rPr lang="es-CO" smtClean="0"/>
              <a:t>1/08/2024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D9E62-0E6A-B477-6AA0-EF2895F61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D4BA6-439A-1E9E-FBD4-E9E18684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866BDE-48FA-435F-B131-9DEF198E3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24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1.funcionpublica.gov.co/web/mi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B3D829-BBCC-6A5D-ADDF-C0EA80A5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5AF8B6-5BA4-EDB0-DF9F-E330AD23C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980" y="180304"/>
            <a:ext cx="9779358" cy="3329659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RESULTADOS FURAG ÍNDICE DE DESEMPEÑO INSTITUCIONAL VIGENCIA 2023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15CA40-DA7B-A3D3-8607-BB47D1B24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9" y="4337252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endParaRPr lang="es-CO" sz="1600" dirty="0"/>
          </a:p>
          <a:p>
            <a:pPr algn="r"/>
            <a:endParaRPr lang="es-CO" sz="1600" dirty="0"/>
          </a:p>
          <a:p>
            <a:pPr algn="r"/>
            <a:endParaRPr lang="es-CO" sz="1600" dirty="0"/>
          </a:p>
          <a:p>
            <a:pPr algn="r"/>
            <a:r>
              <a:rPr lang="es-CO" sz="1200" b="1" dirty="0"/>
              <a:t>Elaboro:</a:t>
            </a:r>
            <a:r>
              <a:rPr lang="es-CO" sz="1200" dirty="0"/>
              <a:t> Jackelines Granados</a:t>
            </a:r>
          </a:p>
          <a:p>
            <a:pPr algn="r"/>
            <a:r>
              <a:rPr lang="es-CO" sz="1200" b="1" dirty="0"/>
              <a:t>Revisó:</a:t>
            </a:r>
            <a:r>
              <a:rPr lang="es-CO" sz="1200" dirty="0"/>
              <a:t> Alexis Neira Peña</a:t>
            </a:r>
          </a:p>
          <a:p>
            <a:pPr algn="r"/>
            <a:r>
              <a:rPr lang="es-CO" sz="1200" b="1" dirty="0"/>
              <a:t>Revisó:</a:t>
            </a:r>
            <a:r>
              <a:rPr lang="es-CO" sz="1200" dirty="0"/>
              <a:t> Ana Marriaga</a:t>
            </a:r>
          </a:p>
        </p:txBody>
      </p:sp>
    </p:spTree>
    <p:extLst>
      <p:ext uri="{BB962C8B-B14F-4D97-AF65-F5344CB8AC3E}">
        <p14:creationId xmlns:p14="http://schemas.microsoft.com/office/powerpoint/2010/main" val="190945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9D7872F-CD01-9356-CE3C-F4B9690432DB}"/>
              </a:ext>
            </a:extLst>
          </p:cNvPr>
          <p:cNvGrpSpPr/>
          <p:nvPr/>
        </p:nvGrpSpPr>
        <p:grpSpPr>
          <a:xfrm>
            <a:off x="2320839" y="12701"/>
            <a:ext cx="9877101" cy="5956837"/>
            <a:chOff x="2320839" y="12701"/>
            <a:chExt cx="9877101" cy="595683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9728863-6FC4-059E-E2E3-F2DB6FA08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0097"/>
            <a:stretch/>
          </p:blipFill>
          <p:spPr>
            <a:xfrm>
              <a:off x="2320839" y="12701"/>
              <a:ext cx="9877101" cy="37084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53E91BF-CB37-BF74-6C4D-585CC9A2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339" b="35901"/>
            <a:stretch/>
          </p:blipFill>
          <p:spPr>
            <a:xfrm>
              <a:off x="2320839" y="3721100"/>
              <a:ext cx="9877101" cy="2248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5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F0112B4-BF72-E2BA-9D9B-8CDA093A9493}"/>
              </a:ext>
            </a:extLst>
          </p:cNvPr>
          <p:cNvGrpSpPr/>
          <p:nvPr/>
        </p:nvGrpSpPr>
        <p:grpSpPr>
          <a:xfrm>
            <a:off x="2320839" y="0"/>
            <a:ext cx="9877101" cy="5880100"/>
            <a:chOff x="2320839" y="-38100"/>
            <a:chExt cx="9877101" cy="5880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CFBC33B-4413-969C-9BE2-5E6072ECF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317"/>
            <a:stretch/>
          </p:blipFill>
          <p:spPr>
            <a:xfrm>
              <a:off x="2320839" y="-38100"/>
              <a:ext cx="9877101" cy="420370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9DD38D3-FE92-6A23-8341-E2BF74DDF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119" b="47679"/>
            <a:stretch/>
          </p:blipFill>
          <p:spPr>
            <a:xfrm>
              <a:off x="2320839" y="4114800"/>
              <a:ext cx="9877101" cy="172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21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B0A56E2-7479-E615-AF7D-CDC58CD964A1}"/>
              </a:ext>
            </a:extLst>
          </p:cNvPr>
          <p:cNvGrpSpPr/>
          <p:nvPr/>
        </p:nvGrpSpPr>
        <p:grpSpPr>
          <a:xfrm>
            <a:off x="2308139" y="0"/>
            <a:ext cx="9889801" cy="5982238"/>
            <a:chOff x="2308139" y="0"/>
            <a:chExt cx="9889801" cy="598223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4C7AA25-8868-B546-7B7C-8D818AFAB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815"/>
            <a:stretch/>
          </p:blipFill>
          <p:spPr>
            <a:xfrm>
              <a:off x="2320839" y="0"/>
              <a:ext cx="9871161" cy="41783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2D9DA54-0CA9-F01E-9675-15C1EF96A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772" b="45132"/>
            <a:stretch/>
          </p:blipFill>
          <p:spPr>
            <a:xfrm>
              <a:off x="2308139" y="4165600"/>
              <a:ext cx="9889801" cy="1816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9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A53D972B-FB8D-EB81-5F2C-3DD626F4DE3F}"/>
              </a:ext>
            </a:extLst>
          </p:cNvPr>
          <p:cNvGrpSpPr/>
          <p:nvPr/>
        </p:nvGrpSpPr>
        <p:grpSpPr>
          <a:xfrm>
            <a:off x="2320839" y="0"/>
            <a:ext cx="9877101" cy="6184900"/>
            <a:chOff x="2320839" y="0"/>
            <a:chExt cx="9877101" cy="61849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E461B3E-8B12-6F7D-70CB-028143423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939"/>
            <a:stretch/>
          </p:blipFill>
          <p:spPr>
            <a:xfrm>
              <a:off x="2320839" y="0"/>
              <a:ext cx="9877101" cy="38608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1455CCE-B3F4-4FFB-E645-15B8EE98E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214" b="33049"/>
            <a:stretch/>
          </p:blipFill>
          <p:spPr>
            <a:xfrm>
              <a:off x="2326779" y="3860800"/>
              <a:ext cx="9871161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83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EC47416-CEF3-28E4-3527-2A1E7197BF32}"/>
              </a:ext>
            </a:extLst>
          </p:cNvPr>
          <p:cNvGrpSpPr/>
          <p:nvPr/>
        </p:nvGrpSpPr>
        <p:grpSpPr>
          <a:xfrm>
            <a:off x="2320839" y="1"/>
            <a:ext cx="9883861" cy="6121399"/>
            <a:chOff x="2320839" y="1"/>
            <a:chExt cx="9883861" cy="612139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88525B8-CFB6-2D93-6F71-E27F0878A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251"/>
            <a:stretch/>
          </p:blipFill>
          <p:spPr>
            <a:xfrm>
              <a:off x="2320839" y="1"/>
              <a:ext cx="9871161" cy="38989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FECBD42-CEA2-D05B-B30A-625FEDC0E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509" b="35402"/>
            <a:stretch/>
          </p:blipFill>
          <p:spPr>
            <a:xfrm>
              <a:off x="2333539" y="3873500"/>
              <a:ext cx="9871161" cy="224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36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425E56-810B-45FE-8C62-31F45E9EC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2"/>
          <a:stretch/>
        </p:blipFill>
        <p:spPr>
          <a:xfrm>
            <a:off x="2320839" y="901700"/>
            <a:ext cx="987710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6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A7E9B8-1337-B698-CE02-77DBB2BB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997"/>
            <a:ext cx="12192000" cy="41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A31CF2-A06D-149A-C0AB-DA176005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5969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3DAB0AA1-9305-3D88-24BB-A336F262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A9B20-D3EC-3F88-264F-2DC11458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30" y="1736355"/>
            <a:ext cx="5758070" cy="2746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CO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CO" sz="4000" dirty="0">
                <a:solidFill>
                  <a:schemeClr val="bg1"/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52277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00216-814D-1FB1-7988-DBC1465D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1530C7-FC0B-8A85-5F44-8261FB23A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C1BF48-ECDE-3A8F-0662-8AD2F2752704}"/>
              </a:ext>
            </a:extLst>
          </p:cNvPr>
          <p:cNvSpPr txBox="1"/>
          <p:nvPr/>
        </p:nvSpPr>
        <p:spPr>
          <a:xfrm>
            <a:off x="244701" y="540912"/>
            <a:ext cx="502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¿QUE ES MIPG?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7777BE-1520-ED26-850B-7CEA59F04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84746"/>
            <a:ext cx="9900430" cy="41848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809374-AA5D-D7AB-744D-E84DC59577C7}"/>
              </a:ext>
            </a:extLst>
          </p:cNvPr>
          <p:cNvSpPr txBox="1"/>
          <p:nvPr/>
        </p:nvSpPr>
        <p:spPr>
          <a:xfrm>
            <a:off x="-1" y="1845230"/>
            <a:ext cx="689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Segoe UI" panose="020B0502040204020203" pitchFamily="34" charset="0"/>
              </a:rPr>
              <a:t>MIPG se entiende como un: Marco de referencia que le facilita a las entidades públicas: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7B90A1-ADD6-66A1-208D-2B72F192A8F6}"/>
              </a:ext>
            </a:extLst>
          </p:cNvPr>
          <p:cNvSpPr txBox="1"/>
          <p:nvPr/>
        </p:nvSpPr>
        <p:spPr>
          <a:xfrm>
            <a:off x="9900427" y="6024516"/>
            <a:ext cx="229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/>
              <a:t>Fuente de información:</a:t>
            </a:r>
          </a:p>
          <a:p>
            <a:pPr algn="just"/>
            <a:r>
              <a:rPr lang="es-CO" sz="1200" b="1" dirty="0"/>
              <a:t> </a:t>
            </a:r>
            <a:r>
              <a:rPr lang="es-CO" sz="1200" dirty="0">
                <a:hlinkClick r:id="rId4"/>
              </a:rPr>
              <a:t>https://www1.funcionpublica.gov.co/web/mipg</a:t>
            </a:r>
            <a:r>
              <a:rPr lang="es-CO" sz="1200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089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30D0ACC9-0EF8-6761-CEE4-9C308AA3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4458B2-1C58-1997-EB7A-BC63CE26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ADDB1C-C28E-3C29-EF89-A1FFA7E03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C1FBDA-8A38-CE76-3B30-6AEFCF234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1E77CC-C790-0F9C-8182-462BD3A68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3AF015-B10D-BB47-5509-ED5FA9CF4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0D0ABA4-2B56-EA75-E7B9-CE4B487F7F23}"/>
              </a:ext>
            </a:extLst>
          </p:cNvPr>
          <p:cNvSpPr txBox="1"/>
          <p:nvPr/>
        </p:nvSpPr>
        <p:spPr>
          <a:xfrm>
            <a:off x="399247" y="875766"/>
            <a:ext cx="554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¿QUE ES FURAG?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22B694-664E-63E7-BBCF-7185AF0BE1D4}"/>
              </a:ext>
            </a:extLst>
          </p:cNvPr>
          <p:cNvSpPr txBox="1"/>
          <p:nvPr/>
        </p:nvSpPr>
        <p:spPr>
          <a:xfrm>
            <a:off x="399247" y="2389759"/>
            <a:ext cx="11655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0" i="0" u="none" strike="noStrike" baseline="0" dirty="0">
                <a:latin typeface="Segoe UI" panose="020B0502040204020203" pitchFamily="34" charset="0"/>
              </a:rPr>
              <a:t>Es un formulario alojado en un aplicativo en línea que permite la captura de la información sobre el cumplimiento de los objetivos y la implementación de las políticas de MIPG, así como la recolección de datos sobre el avance del Sistema de Control Interno, con el fin de llevar a cabo la Medición del Desempeño Institucional MDI, cuyo propósito es proporcionar información para que las entidades públicas identifiquen sus fortalezas o debilidades en materia de gestión y control, y establezcan las acciones de mejora a que haya lugar. </a:t>
            </a:r>
            <a:endParaRPr lang="es-MX" dirty="0">
              <a:latin typeface="Segoe UI" panose="020B050204020402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C9B9A2-13CD-D99B-E3A4-848098A830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84" r="2575"/>
          <a:stretch/>
        </p:blipFill>
        <p:spPr>
          <a:xfrm>
            <a:off x="4438918" y="3883094"/>
            <a:ext cx="3369972" cy="275283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A6B339-E343-9FAB-34DA-8721DE58751F}"/>
              </a:ext>
            </a:extLst>
          </p:cNvPr>
          <p:cNvSpPr txBox="1"/>
          <p:nvPr/>
        </p:nvSpPr>
        <p:spPr>
          <a:xfrm>
            <a:off x="7911922" y="6402865"/>
            <a:ext cx="4280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b="1" dirty="0"/>
              <a:t>Fuente de información: </a:t>
            </a:r>
            <a:r>
              <a:rPr lang="es-MX" sz="1200" dirty="0"/>
              <a:t>Dirección de Gestión y Desempeño Institucional Versión 1 Abril de 2024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7096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30D0ACC9-0EF8-6761-CEE4-9C308AA3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4458B2-1C58-1997-EB7A-BC63CE26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ADDB1C-C28E-3C29-EF89-A1FFA7E03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C1FBDA-8A38-CE76-3B30-6AEFCF234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1E77CC-C790-0F9C-8182-462BD3A68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3AF015-B10D-BB47-5509-ED5FA9CF4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0D0ABA4-2B56-EA75-E7B9-CE4B487F7F23}"/>
              </a:ext>
            </a:extLst>
          </p:cNvPr>
          <p:cNvSpPr txBox="1"/>
          <p:nvPr/>
        </p:nvSpPr>
        <p:spPr>
          <a:xfrm>
            <a:off x="695464" y="875766"/>
            <a:ext cx="4233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/>
              <a:t>¿QUE ES IDI?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F0319D-0C9B-D91F-E13C-D8F189B697C5}"/>
              </a:ext>
            </a:extLst>
          </p:cNvPr>
          <p:cNvSpPr/>
          <p:nvPr/>
        </p:nvSpPr>
        <p:spPr>
          <a:xfrm>
            <a:off x="5434883" y="3902299"/>
            <a:ext cx="1828801" cy="2871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320B1F-014D-9AB0-A5EE-F731DC87F77A}"/>
              </a:ext>
            </a:extLst>
          </p:cNvPr>
          <p:cNvSpPr txBox="1"/>
          <p:nvPr/>
        </p:nvSpPr>
        <p:spPr>
          <a:xfrm>
            <a:off x="8628844" y="2665927"/>
            <a:ext cx="32744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El propósito de la medición del desempeño institucional es facilitar la toma de decisiones en materia de gestión institucional, a partir de la realidad de cada entidad; no es recomendable hacer comparaciones con otras entidades ni establecer ningún tipo de ranquin. </a:t>
            </a:r>
            <a:endParaRPr lang="es-CO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9A626FA-693E-78F1-D2B3-78E83DD11D0C}"/>
              </a:ext>
            </a:extLst>
          </p:cNvPr>
          <p:cNvGrpSpPr/>
          <p:nvPr/>
        </p:nvGrpSpPr>
        <p:grpSpPr>
          <a:xfrm>
            <a:off x="-1" y="2201329"/>
            <a:ext cx="8198475" cy="4655984"/>
            <a:chOff x="-1" y="2201329"/>
            <a:chExt cx="8198475" cy="465598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ED597BF-D208-EB5E-68D5-29746F019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4"/>
            <a:stretch/>
          </p:blipFill>
          <p:spPr>
            <a:xfrm>
              <a:off x="-1" y="2201329"/>
              <a:ext cx="8198475" cy="4655984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9B4B554-26E1-A887-4B4D-652F5D81569B}"/>
                </a:ext>
              </a:extLst>
            </p:cNvPr>
            <p:cNvSpPr/>
            <p:nvPr/>
          </p:nvSpPr>
          <p:spPr>
            <a:xfrm>
              <a:off x="5499277" y="3850783"/>
              <a:ext cx="2699197" cy="2982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69F9A0DC-FDDD-2EFD-9C8D-66EA59155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7947" y="1548854"/>
            <a:ext cx="2915057" cy="7811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A6B339-E343-9FAB-34DA-8721DE58751F}"/>
              </a:ext>
            </a:extLst>
          </p:cNvPr>
          <p:cNvSpPr txBox="1"/>
          <p:nvPr/>
        </p:nvSpPr>
        <p:spPr>
          <a:xfrm>
            <a:off x="6509148" y="6414713"/>
            <a:ext cx="3274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b="1" dirty="0"/>
              <a:t>Fuente de información: </a:t>
            </a:r>
            <a:r>
              <a:rPr lang="es-MX" sz="1200" dirty="0" err="1"/>
              <a:t>Brochure</a:t>
            </a:r>
            <a:r>
              <a:rPr lang="es-MX" sz="1200" dirty="0"/>
              <a:t> IDI 2023: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03858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DF34C9-04F0-43F8-831A-CDE1E761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COMPROMISO DE LA ADMINISTRACION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AD80D4-9088-0C63-0E43-6644B0D1F8AC}"/>
              </a:ext>
            </a:extLst>
          </p:cNvPr>
          <p:cNvSpPr txBox="1"/>
          <p:nvPr/>
        </p:nvSpPr>
        <p:spPr>
          <a:xfrm>
            <a:off x="838199" y="1892300"/>
            <a:ext cx="10210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administración de la Alcaldía Distrital de Santa Marta tiene como compromisos impulsar el desarrollo integral de la ciudad. Este compromiso abarca la mejora de la transparencia y la eficiencia administrativa, el fomento del desarrollo urbano sostenible, la inversión en educación y cultura, y el fortalecimiento del sistema de salud y bienestar social. Además, reactivar la economía, mejorar la seguridad ciudadana, modernizar la administración pública con tecnología, optimizar la infraestructura y servicios públicos, y gestionar adecuadamente los riesgos y la resiliencia ante desastres. Estos esfuerzos integrados buscan mejorar la calidad de vida de los ciudadanos y promover un crecimiento sostenible y equitativo en Santa Marta.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232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DF34C9-04F0-43F8-831A-CDE1E761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/>
              <a:t>Índice de Desempeño Institucional   </a:t>
            </a:r>
            <a:br>
              <a:rPr lang="es-CO" sz="4000" b="1" dirty="0"/>
            </a:br>
            <a:r>
              <a:rPr lang="es-CO" sz="4000" dirty="0"/>
              <a:t>vigencia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1534AD-E0DB-34A9-2513-84FF825F6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"/>
          <a:stretch/>
        </p:blipFill>
        <p:spPr>
          <a:xfrm>
            <a:off x="2188798" y="1690688"/>
            <a:ext cx="7232508" cy="43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F0D5D7-DA6C-D907-21F9-A6AD8BAD8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27"/>
          <a:stretch/>
        </p:blipFill>
        <p:spPr>
          <a:xfrm>
            <a:off x="121476" y="540913"/>
            <a:ext cx="8219459" cy="504318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5334A59-D665-4B01-5BCD-312BD631EF51}"/>
              </a:ext>
            </a:extLst>
          </p:cNvPr>
          <p:cNvGrpSpPr/>
          <p:nvPr/>
        </p:nvGrpSpPr>
        <p:grpSpPr>
          <a:xfrm>
            <a:off x="8462411" y="1371582"/>
            <a:ext cx="3486637" cy="3671603"/>
            <a:chOff x="8551193" y="302635"/>
            <a:chExt cx="3486637" cy="367160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DE428F2-7844-D39C-1E1E-AE526547E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1193" y="302635"/>
              <a:ext cx="3486637" cy="3381847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5ED55FF-24CF-7818-E81B-A17E8A17E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214" r="1877"/>
            <a:stretch/>
          </p:blipFill>
          <p:spPr>
            <a:xfrm>
              <a:off x="8551193" y="1225090"/>
              <a:ext cx="3486637" cy="2749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04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F97A1E-01F7-3D30-D0A7-620F8696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0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E5E8A14-DF60-FFEC-82C0-605E95A6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C53C3F-76FE-B16B-BCD6-66A95BFA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" y="819116"/>
            <a:ext cx="2314898" cy="434400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CF2DA2B3-E553-D171-1F03-CF87A0621A91}"/>
              </a:ext>
            </a:extLst>
          </p:cNvPr>
          <p:cNvGrpSpPr/>
          <p:nvPr/>
        </p:nvGrpSpPr>
        <p:grpSpPr>
          <a:xfrm>
            <a:off x="2301201" y="-5135"/>
            <a:ext cx="9884858" cy="6044019"/>
            <a:chOff x="2301201" y="-5135"/>
            <a:chExt cx="9884858" cy="604401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946978D-01D3-D905-DCF1-D770CD23D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417"/>
            <a:stretch/>
          </p:blipFill>
          <p:spPr>
            <a:xfrm>
              <a:off x="2313901" y="-5135"/>
              <a:ext cx="9872158" cy="415213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A632CD2-4957-AB50-6E10-BF210BAB7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661" b="43143"/>
            <a:stretch/>
          </p:blipFill>
          <p:spPr>
            <a:xfrm>
              <a:off x="2301201" y="4114800"/>
              <a:ext cx="9884039" cy="1924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956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348</Words>
  <Application>Microsoft Office PowerPoint</Application>
  <PresentationFormat>Panorámica</PresentationFormat>
  <Paragraphs>23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Segoe UI</vt:lpstr>
      <vt:lpstr>Tema de Office</vt:lpstr>
      <vt:lpstr>RESULTADOS FURAG ÍNDICE DE DESEMPEÑO INSTITUCIONAL VIGENCIA 2023 </vt:lpstr>
      <vt:lpstr>Presentación de PowerPoint</vt:lpstr>
      <vt:lpstr>Presentación de PowerPoint</vt:lpstr>
      <vt:lpstr>Presentación de PowerPoint</vt:lpstr>
      <vt:lpstr>COMPROMISO DE LA ADMINISTRACION</vt:lpstr>
      <vt:lpstr>Índice de Desempeño Institucional    vigencia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Esneyder Andrés Pallares Becerra</dc:creator>
  <cp:lastModifiedBy>ALEXIS NEIRA PEÑA</cp:lastModifiedBy>
  <cp:revision>23</cp:revision>
  <dcterms:created xsi:type="dcterms:W3CDTF">2024-04-22T14:15:51Z</dcterms:created>
  <dcterms:modified xsi:type="dcterms:W3CDTF">2024-08-01T15:49:14Z</dcterms:modified>
</cp:coreProperties>
</file>